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2"/>
  </p:notesMasterIdLst>
  <p:handoutMasterIdLst>
    <p:handoutMasterId r:id="rId73"/>
  </p:handoutMasterIdLst>
  <p:sldIdLst>
    <p:sldId id="371" r:id="rId3"/>
    <p:sldId id="491" r:id="rId4"/>
    <p:sldId id="265" r:id="rId5"/>
    <p:sldId id="271" r:id="rId6"/>
    <p:sldId id="406" r:id="rId7"/>
    <p:sldId id="374" r:id="rId8"/>
    <p:sldId id="404" r:id="rId9"/>
    <p:sldId id="405" r:id="rId10"/>
    <p:sldId id="402" r:id="rId11"/>
    <p:sldId id="403" r:id="rId12"/>
    <p:sldId id="414" r:id="rId13"/>
    <p:sldId id="415" r:id="rId14"/>
    <p:sldId id="407" r:id="rId15"/>
    <p:sldId id="421" r:id="rId16"/>
    <p:sldId id="416" r:id="rId17"/>
    <p:sldId id="417" r:id="rId18"/>
    <p:sldId id="418" r:id="rId19"/>
    <p:sldId id="419" r:id="rId20"/>
    <p:sldId id="435" r:id="rId21"/>
    <p:sldId id="436" r:id="rId22"/>
    <p:sldId id="408" r:id="rId23"/>
    <p:sldId id="422" r:id="rId24"/>
    <p:sldId id="424" r:id="rId25"/>
    <p:sldId id="423" r:id="rId26"/>
    <p:sldId id="425" r:id="rId27"/>
    <p:sldId id="426" r:id="rId28"/>
    <p:sldId id="429" r:id="rId29"/>
    <p:sldId id="427" r:id="rId30"/>
    <p:sldId id="410" r:id="rId31"/>
    <p:sldId id="411" r:id="rId32"/>
    <p:sldId id="428" r:id="rId33"/>
    <p:sldId id="430" r:id="rId34"/>
    <p:sldId id="412" r:id="rId35"/>
    <p:sldId id="432" r:id="rId36"/>
    <p:sldId id="433" r:id="rId37"/>
    <p:sldId id="489" r:id="rId38"/>
    <p:sldId id="431" r:id="rId39"/>
    <p:sldId id="434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82" r:id="rId65"/>
    <p:sldId id="483" r:id="rId66"/>
    <p:sldId id="484" r:id="rId67"/>
    <p:sldId id="485" r:id="rId68"/>
    <p:sldId id="486" r:id="rId69"/>
    <p:sldId id="487" r:id="rId70"/>
    <p:sldId id="488" r:id="rId71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A21D91D-719C-4BB3-8ECD-5D7BC64B2931}">
          <p14:sldIdLst>
            <p14:sldId id="371"/>
            <p14:sldId id="491"/>
          </p14:sldIdLst>
        </p14:section>
        <p14:section name="로그인" id="{5326E4B6-8C17-4FFF-AFBA-2802B4834658}">
          <p14:sldIdLst>
            <p14:sldId id="265"/>
            <p14:sldId id="271"/>
            <p14:sldId id="406"/>
          </p14:sldIdLst>
        </p14:section>
        <p14:section name="관리자" id="{4F8F87DE-F741-428B-AF0C-4AEEC4CE1750}">
          <p14:sldIdLst>
            <p14:sldId id="374"/>
          </p14:sldIdLst>
        </p14:section>
        <p14:section name="공지사항" id="{57DF5701-844D-4DF1-8A4B-A35F7D14D509}">
          <p14:sldIdLst>
            <p14:sldId id="404"/>
            <p14:sldId id="405"/>
          </p14:sldIdLst>
        </p14:section>
        <p14:section name="접수" id="{236D166B-B4AB-4087-8348-40B3283AD6A3}">
          <p14:sldIdLst>
            <p14:sldId id="402"/>
            <p14:sldId id="403"/>
            <p14:sldId id="414"/>
            <p14:sldId id="415"/>
            <p14:sldId id="407"/>
            <p14:sldId id="421"/>
            <p14:sldId id="416"/>
            <p14:sldId id="417"/>
            <p14:sldId id="418"/>
            <p14:sldId id="419"/>
            <p14:sldId id="435"/>
            <p14:sldId id="436"/>
          </p14:sldIdLst>
        </p14:section>
        <p14:section name="진행" id="{D1833766-6433-458A-8A96-963B338E2AD1}">
          <p14:sldIdLst>
            <p14:sldId id="408"/>
            <p14:sldId id="422"/>
            <p14:sldId id="424"/>
            <p14:sldId id="423"/>
            <p14:sldId id="425"/>
            <p14:sldId id="426"/>
            <p14:sldId id="429"/>
            <p14:sldId id="427"/>
            <p14:sldId id="410"/>
            <p14:sldId id="411"/>
            <p14:sldId id="428"/>
            <p14:sldId id="430"/>
            <p14:sldId id="412"/>
            <p14:sldId id="432"/>
            <p14:sldId id="433"/>
            <p14:sldId id="489"/>
            <p14:sldId id="431"/>
          </p14:sldIdLst>
        </p14:section>
        <p14:section name="정산" id="{2EC0EC3C-8D86-475A-B526-3A51DDD41627}">
          <p14:sldIdLst>
            <p14:sldId id="434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</p14:sldIdLst>
        </p14:section>
        <p14:section name="상품검색" id="{A2DC8EE6-FAD6-4E64-A8CC-21D59642A502}">
          <p14:sldIdLst>
            <p14:sldId id="457"/>
            <p14:sldId id="458"/>
            <p14:sldId id="459"/>
          </p14:sldIdLst>
        </p14:section>
        <p14:section name="장례식장" id="{8089AF68-6113-471E-B8C1-FD522244A988}">
          <p14:sldIdLst>
            <p14:sldId id="460"/>
            <p14:sldId id="461"/>
          </p14:sldIdLst>
        </p14:section>
        <p14:section name="승인현황" id="{82377E84-B5C9-4DF3-BD4B-1015EE16089F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근조기" id="{B0CD491B-A71D-48C7-B43A-B742E633EEFE}">
          <p14:sldIdLst>
            <p14:sldId id="482"/>
            <p14:sldId id="483"/>
            <p14:sldId id="484"/>
          </p14:sldIdLst>
        </p14:section>
        <p14:section name="통계" id="{CACBEBBE-2B3B-404A-BA5B-2D9179C38106}">
          <p14:sldIdLst>
            <p14:sldId id="485"/>
            <p14:sldId id="486"/>
          </p14:sldIdLst>
        </p14:section>
        <p14:section name="만족도평가" id="{343DDD71-F3CB-43CE-A865-BFFB6FA20937}">
          <p14:sldIdLst>
            <p14:sldId id="487"/>
            <p14:sldId id="4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2" autoAdjust="0"/>
    <p:restoredTop sz="96087" autoAdjust="0"/>
  </p:normalViewPr>
  <p:slideViewPr>
    <p:cSldViewPr>
      <p:cViewPr>
        <p:scale>
          <a:sx n="150" d="100"/>
          <a:sy n="150" d="100"/>
        </p:scale>
        <p:origin x="-576" y="-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-43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6F65F-3677-4863-B6BC-38CC8F70785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6B26A-5BDC-4AE1-804E-CDC982604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02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F3F1-B972-4652-9C26-686E14D7AF70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FD032-90FA-413E-8C69-3ECF9C7EA7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5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9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75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5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41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7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8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2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1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85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90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8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70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44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35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9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5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1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9E8E1-B4A7-4483-91BC-1F0424FD3EE7}"/>
              </a:ext>
            </a:extLst>
          </p:cNvPr>
          <p:cNvSpPr txBox="1"/>
          <p:nvPr userDrawn="1"/>
        </p:nvSpPr>
        <p:spPr>
          <a:xfrm>
            <a:off x="408825" y="3458915"/>
            <a:ext cx="113889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z="1800" b="0" i="0" spc="0" baseline="0" dirty="0" smtClean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의전담당자 계정</a:t>
            </a:r>
            <a:endParaRPr lang="en-US" altLang="ko-KR" sz="1800" b="0" i="0" spc="0" baseline="0" dirty="0">
              <a:solidFill>
                <a:schemeClr val="bg1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ABD4FA-2302-49D3-BE77-235F84703973}"/>
              </a:ext>
            </a:extLst>
          </p:cNvPr>
          <p:cNvSpPr txBox="1"/>
          <p:nvPr userDrawn="1"/>
        </p:nvSpPr>
        <p:spPr>
          <a:xfrm>
            <a:off x="412595" y="2495033"/>
            <a:ext cx="113889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4000" b="1" i="0" spc="-100" baseline="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Narrow" panose="020B0604020202020204" pitchFamily="34" charset="0"/>
              </a:rPr>
              <a:t>A+</a:t>
            </a:r>
            <a:r>
              <a:rPr lang="ko-KR" altLang="en-US" sz="4000" b="1" i="0" spc="-100" baseline="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Narrow" panose="020B0604020202020204" pitchFamily="34" charset="0"/>
              </a:rPr>
              <a:t>라이프 의전관리 시스템</a:t>
            </a:r>
            <a:endParaRPr lang="ko-KR" altLang="en-US" sz="4000" b="1" i="0" spc="-100" baseline="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Narrow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8A3143-8421-BF4C-88AC-72185D418073}"/>
              </a:ext>
            </a:extLst>
          </p:cNvPr>
          <p:cNvSpPr txBox="1"/>
          <p:nvPr userDrawn="1"/>
        </p:nvSpPr>
        <p:spPr>
          <a:xfrm>
            <a:off x="427218" y="490528"/>
            <a:ext cx="808450" cy="15388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fld id="{EBA4184B-525D-4FB2-B4E1-13BAE8C124DA}" type="datetime1">
              <a:rPr kumimoji="1" lang="ko-KR" altLang="en-US" sz="1000" spc="123" smtClean="0">
                <a:solidFill>
                  <a:schemeClr val="bg2">
                    <a:lumMod val="90000"/>
                    <a:alpha val="90000"/>
                  </a:schemeClr>
                </a:solidFill>
                <a:latin typeface="Arial" panose="020B0604020202020204" pitchFamily="34" charset="0"/>
              </a:rPr>
              <a:t>2022-09-02</a:t>
            </a:fld>
            <a:endParaRPr kumimoji="1" lang="ko-KR" altLang="en-US" sz="1000" spc="123" dirty="0">
              <a:solidFill>
                <a:schemeClr val="bg2">
                  <a:lumMod val="90000"/>
                  <a:alpha val="9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045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7435">
          <p15:clr>
            <a:srgbClr val="5ACBF0"/>
          </p15:clr>
        </p15:guide>
        <p15:guide id="3" orient="horz" pos="202">
          <p15:clr>
            <a:srgbClr val="5ACBF0"/>
          </p15:clr>
        </p15:guide>
        <p15:guide id="4" orient="horz" pos="4133">
          <p15:clr>
            <a:srgbClr val="5ACBF0"/>
          </p15:clr>
        </p15:guide>
        <p15:guide id="5" pos="257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87116823-B0BE-4AFE-AEB8-9C2A4F49564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98805668"/>
              </p:ext>
            </p:extLst>
          </p:nvPr>
        </p:nvGraphicFramePr>
        <p:xfrm>
          <a:off x="147753" y="44624"/>
          <a:ext cx="11844522" cy="20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32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A6835930-58E2-4828-9D3D-CB09654742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6242855"/>
              </p:ext>
            </p:extLst>
          </p:nvPr>
        </p:nvGraphicFramePr>
        <p:xfrm>
          <a:off x="10055646" y="476672"/>
          <a:ext cx="2018265" cy="18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5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직선 연결선 11">
            <a:extLst>
              <a:ext uri="{FF2B5EF4-FFF2-40B4-BE49-F238E27FC236}">
                <a16:creationId xmlns:a16="http://schemas.microsoft.com/office/drawing/2014/main" xmlns="" id="{E5E17C2C-170C-F946-BFF2-85925CEC78EB}"/>
              </a:ext>
            </a:extLst>
          </p:cNvPr>
          <p:cNvCxnSpPr>
            <a:cxnSpLocks/>
          </p:cNvCxnSpPr>
          <p:nvPr userDrawn="1"/>
        </p:nvCxnSpPr>
        <p:spPr>
          <a:xfrm>
            <a:off x="256420" y="428328"/>
            <a:ext cx="9583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70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76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7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0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87116823-B0BE-4AFE-AEB8-9C2A4F49564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6046083"/>
              </p:ext>
            </p:extLst>
          </p:nvPr>
        </p:nvGraphicFramePr>
        <p:xfrm>
          <a:off x="167869" y="116632"/>
          <a:ext cx="11844522" cy="20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32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A6835930-58E2-4828-9D3D-CB09654742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8952377"/>
              </p:ext>
            </p:extLst>
          </p:nvPr>
        </p:nvGraphicFramePr>
        <p:xfrm>
          <a:off x="10055646" y="476672"/>
          <a:ext cx="2018265" cy="18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5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120652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8CA0E72-2A8F-4C89-9B7D-54AA3DDEC5BF}"/>
              </a:ext>
            </a:extLst>
          </p:cNvPr>
          <p:cNvSpPr/>
          <p:nvPr userDrawn="1"/>
        </p:nvSpPr>
        <p:spPr>
          <a:xfrm>
            <a:off x="147753" y="476672"/>
            <a:ext cx="9815398" cy="58326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5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2" cy="54714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</a:t>
            </a:r>
            <a:r>
              <a:rPr lang="ko-KR" altLang="en-US" sz="800" dirty="0"/>
              <a:t>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기본정보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71" y="938530"/>
            <a:ext cx="3634883" cy="116847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96665" y="915019"/>
            <a:ext cx="3697287" cy="124301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4704307" y="1174788"/>
            <a:ext cx="992358" cy="36173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634859" y="81690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1-2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323603" y="1042503"/>
            <a:ext cx="4438092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5188" y="90976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4495389" y="1104574"/>
            <a:ext cx="20891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331010" y="98041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95314" y="260128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502918" y="26202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33626" y="35730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graphicFrame>
        <p:nvGraphicFramePr>
          <p:cNvPr id="26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28076"/>
              </p:ext>
            </p:extLst>
          </p:nvPr>
        </p:nvGraphicFramePr>
        <p:xfrm>
          <a:off x="10057687" y="666836"/>
          <a:ext cx="2015767" cy="310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열기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메뉴창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 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의전팀장 배정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배정 창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 내용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반영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납입내역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납입내역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직원정보 수정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직원정보 수정창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변경내용 반영 및 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문자 전송 여부 확인창 팝업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 전송 여부 확인창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33626" y="37960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502918" y="37960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33626" y="407707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01403" y="145211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8" y="2478189"/>
            <a:ext cx="2760590" cy="265209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663158" y="2428245"/>
            <a:ext cx="2951354" cy="280095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478596" y="2357588"/>
            <a:ext cx="280856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66" y="5468420"/>
            <a:ext cx="2852446" cy="107240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759452" y="5474430"/>
            <a:ext cx="2882816" cy="106038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601462" y="541726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5-1</a:t>
            </a:r>
            <a:endParaRPr lang="ko-KR" altLang="en-US" sz="10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0" y="4166294"/>
            <a:ext cx="3121048" cy="96797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8910920" y="4073886"/>
            <a:ext cx="3168352" cy="111642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9" y="5487924"/>
            <a:ext cx="2090737" cy="54768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903256" y="5301208"/>
            <a:ext cx="2376526" cy="792088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860577" y="399051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6</a:t>
            </a:r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832482" y="52292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556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0" y="589557"/>
            <a:ext cx="4570040" cy="568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898962" y="14916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1536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0384" y="292494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8682" y="321297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83198" y="35730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83198" y="402948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graphicFrame>
        <p:nvGraphicFramePr>
          <p:cNvPr id="10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71734"/>
              </p:ext>
            </p:extLst>
          </p:nvPr>
        </p:nvGraphicFramePr>
        <p:xfrm>
          <a:off x="10057687" y="666836"/>
          <a:ext cx="2015767" cy="18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고인성별 및 연령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사망사유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병사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외인사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기타 및 불상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장례형태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시신기증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장례식장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 장지 검색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화장일 경우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9" y="734833"/>
            <a:ext cx="1741183" cy="6376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87" y="1372436"/>
            <a:ext cx="3096344" cy="9202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82" y="2407621"/>
            <a:ext cx="3384376" cy="8053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26" y="3577332"/>
            <a:ext cx="3096344" cy="26728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3577332"/>
            <a:ext cx="3161667" cy="27010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4199" y="589557"/>
            <a:ext cx="1989160" cy="82321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74199" y="1580605"/>
            <a:ext cx="3213296" cy="71210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74199" y="2374094"/>
            <a:ext cx="3501327" cy="90953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58215" y="3501007"/>
            <a:ext cx="3285263" cy="277740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635258" y="3501007"/>
            <a:ext cx="3266138" cy="277740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82020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/>
              <a:t>(</a:t>
            </a:r>
            <a:r>
              <a:rPr lang="ko-KR" altLang="en-US" sz="800" dirty="0" smtClean="0"/>
              <a:t>고인정보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23" name="직사각형 22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89" y="3310107"/>
            <a:ext cx="2134569" cy="336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7" y="590424"/>
            <a:ext cx="4445074" cy="54308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2312" y="224924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48695" y="256625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84223" y="287319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96413" y="283584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94423" y="341308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522698" y="417488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94423" y="513995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graphicFrame>
        <p:nvGraphicFramePr>
          <p:cNvPr id="11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14787"/>
              </p:ext>
            </p:extLst>
          </p:nvPr>
        </p:nvGraphicFramePr>
        <p:xfrm>
          <a:off x="10057687" y="666836"/>
          <a:ext cx="2015767" cy="310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상주와 고인의 관계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상주와 고인의 관계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변경행사구분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변경행사구분 선택창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변경상품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41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변경상품 검색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상품 안내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안내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지원서비스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지원서비스 선택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내용 초기화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첨부파일 추가창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첨부파일 추가창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 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  <a:endParaRPr lang="ko-KR" altLang="en-US" sz="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02" y="3873720"/>
            <a:ext cx="2088232" cy="256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7" y="1036533"/>
            <a:ext cx="2584175" cy="20695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109602" y="692696"/>
            <a:ext cx="2137732" cy="2520280"/>
            <a:chOff x="5109602" y="692696"/>
            <a:chExt cx="2137732" cy="2520280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9602" y="692696"/>
              <a:ext cx="2114970" cy="2485021"/>
              <a:chOff x="5087094" y="586568"/>
              <a:chExt cx="2114970" cy="248502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094" y="586568"/>
                <a:ext cx="2114969" cy="1760961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094" y="2306084"/>
                <a:ext cx="2114970" cy="765505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7103318" y="908720"/>
              <a:ext cx="144016" cy="2304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015086" y="589556"/>
            <a:ext cx="2210156" cy="262342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83289" y="2339632"/>
            <a:ext cx="2209132" cy="136751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19340" y="692696"/>
            <a:ext cx="2584176" cy="136815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55611" y="3804935"/>
            <a:ext cx="2232248" cy="269870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07073" y="51889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07073" y="325692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289698" y="62203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62508" y="373427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4-1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62" y="3914564"/>
            <a:ext cx="2092222" cy="25920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511550" y="38439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7-1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73586" y="44624"/>
            <a:ext cx="3166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/>
              <a:t>(</a:t>
            </a:r>
            <a:r>
              <a:rPr lang="ko-KR" altLang="en-US" sz="800" dirty="0" smtClean="0"/>
              <a:t>기타정보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35616" y="321567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402720" y="22554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5</a:t>
            </a:r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22" y="2412212"/>
            <a:ext cx="2114969" cy="127215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69351"/>
            <a:ext cx="4464496" cy="5472609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6477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배</a:t>
            </a:r>
            <a:r>
              <a:rPr lang="ko-KR" altLang="en-US" sz="1600" dirty="0">
                <a:solidFill>
                  <a:srgbClr val="FF0000"/>
                </a:solidFill>
              </a:rPr>
              <a:t>송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접수취소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회사지원입력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</a:t>
            </a:r>
            <a:r>
              <a:rPr lang="ko-KR" altLang="en-US" sz="800" dirty="0"/>
              <a:t>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54646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58633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7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2955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77962" y="548680"/>
            <a:ext cx="4320480" cy="554461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9142" y="3140968"/>
            <a:ext cx="377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(</a:t>
            </a:r>
            <a:r>
              <a:rPr lang="ko-KR" altLang="en-US" sz="1400" dirty="0" smtClean="0">
                <a:solidFill>
                  <a:srgbClr val="FF0000"/>
                </a:solidFill>
              </a:rPr>
              <a:t>회사지원서명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* </a:t>
            </a:r>
            <a:r>
              <a:rPr lang="ko-KR" altLang="en-US" sz="1400" dirty="0" smtClean="0">
                <a:solidFill>
                  <a:srgbClr val="FF0000"/>
                </a:solidFill>
              </a:rPr>
              <a:t>데이터 확인 불가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8" y="610084"/>
            <a:ext cx="4211207" cy="540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</a:t>
            </a:r>
            <a:r>
              <a:rPr lang="ko-KR" altLang="en-US" sz="800" dirty="0"/>
              <a:t>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회사지원서</a:t>
            </a:r>
            <a:r>
              <a:rPr lang="ko-KR" altLang="en-US" sz="800" dirty="0"/>
              <a:t>명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277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75" y="3506006"/>
            <a:ext cx="3378187" cy="609538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02061"/>
              </p:ext>
            </p:extLst>
          </p:nvPr>
        </p:nvGraphicFramePr>
        <p:xfrm>
          <a:off x="10057687" y="666836"/>
          <a:ext cx="2015767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카드결제 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영수증 수신번호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행사매출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용품배송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화환배송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과세방법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비과세만 존재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법인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할부개월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2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개월부터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개월까지 선택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직접 입력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537890"/>
            <a:ext cx="4569499" cy="56612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206774" y="146248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199154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3515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63961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85563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910630" y="1988840"/>
            <a:ext cx="4497491" cy="137967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314367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912788" y="4164794"/>
            <a:ext cx="4497491" cy="137967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13" y="2458926"/>
            <a:ext cx="3426296" cy="56698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83238" y="2425910"/>
            <a:ext cx="3408462" cy="60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22" y="4353797"/>
            <a:ext cx="3408462" cy="13590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372411" y="4353797"/>
            <a:ext cx="3408462" cy="13780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1434232"/>
            <a:ext cx="3408462" cy="62796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383238" y="1452227"/>
            <a:ext cx="3408462" cy="60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카드결제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213350" y="2742417"/>
            <a:ext cx="109788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383238" y="3467472"/>
            <a:ext cx="3408462" cy="648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13350" y="2996952"/>
            <a:ext cx="109788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213350" y="3284984"/>
            <a:ext cx="109788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5213350" y="1916832"/>
            <a:ext cx="1097880" cy="542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02960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" y="620688"/>
            <a:ext cx="4608512" cy="5602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7134" y="2852936"/>
            <a:ext cx="214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80520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카드이력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107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43583"/>
              </p:ext>
            </p:extLst>
          </p:nvPr>
        </p:nvGraphicFramePr>
        <p:xfrm>
          <a:off x="10057687" y="666836"/>
          <a:ext cx="2015767" cy="23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현금영수증 발행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발급구분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현금영수증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고객불필요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자진발급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영수증 수신번호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행사매출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용품배송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화환배송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R/T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과세방법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비과세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발행용도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소득공제용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지출증빙용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주민등록번호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휴대폰번호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사업자번호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직접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0" y="588020"/>
            <a:ext cx="4514800" cy="56203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74726" y="15331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083208"/>
            <a:ext cx="3672408" cy="5564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2012280"/>
            <a:ext cx="3689226" cy="6887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60" y="2874714"/>
            <a:ext cx="3689226" cy="4563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8" y="3488518"/>
            <a:ext cx="3684588" cy="504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70" y="4173201"/>
            <a:ext cx="3672408" cy="683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01231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36727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9615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1897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b="1" dirty="0" smtClean="0"/>
              <a:t>6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48851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411933" y="3705264"/>
            <a:ext cx="4387130" cy="159594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71965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5519142" y="1029670"/>
            <a:ext cx="3816424" cy="64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2560" y="1993025"/>
            <a:ext cx="3772260" cy="7076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97922" y="2854493"/>
            <a:ext cx="3772260" cy="4765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95025" y="3488518"/>
            <a:ext cx="3772260" cy="5040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495025" y="4149888"/>
            <a:ext cx="3772260" cy="706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710522" y="3032211"/>
            <a:ext cx="73661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715160" y="3557239"/>
            <a:ext cx="787400" cy="7300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4720320" y="3260364"/>
            <a:ext cx="726814" cy="369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710522" y="2437928"/>
            <a:ext cx="736612" cy="340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 flipV="1">
            <a:off x="4720320" y="1484784"/>
            <a:ext cx="726814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73586" y="44624"/>
            <a:ext cx="3195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현금영수증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657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2160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620688"/>
            <a:ext cx="4536504" cy="5441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80520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현금영수증이력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카드결제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310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3586"/>
              </p:ext>
            </p:extLst>
          </p:nvPr>
        </p:nvGraphicFramePr>
        <p:xfrm>
          <a:off x="10057687" y="666836"/>
          <a:ext cx="2015767" cy="9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배송일 경우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동일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80"/>
            <a:ext cx="4968552" cy="56411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4566" y="1062783"/>
            <a:ext cx="4769779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908719"/>
            <a:ext cx="3618403" cy="11708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18460" y="836712"/>
            <a:ext cx="3661122" cy="1296144"/>
          </a:xfrm>
          <a:prstGeom prst="rect">
            <a:avLst/>
          </a:prstGeom>
          <a:noFill/>
          <a:ln w="63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7" idx="1"/>
          </p:cNvCxnSpPr>
          <p:nvPr/>
        </p:nvCxnSpPr>
        <p:spPr>
          <a:xfrm>
            <a:off x="5015086" y="1187382"/>
            <a:ext cx="792088" cy="30677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92820" y="98701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32670" y="70285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1-2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4806168" y="1128331"/>
            <a:ext cx="20891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21341" y="100519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73586" y="44624"/>
            <a:ext cx="3342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기본정보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5797842" y="3717032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 기본정보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5268188" y="980728"/>
            <a:ext cx="864096" cy="360040"/>
            <a:chOff x="4619042" y="1029353"/>
            <a:chExt cx="864096" cy="3600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4619042" y="1029353"/>
              <a:ext cx="864096" cy="360040"/>
            </a:xfrm>
            <a:prstGeom prst="rect">
              <a:avLst/>
            </a:prstGeom>
            <a:grp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27054" y="1079280"/>
              <a:ext cx="64807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로그인</a:t>
              </a:r>
              <a:endParaRPr lang="ko-KR" altLang="en-US" sz="12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17535" y="1899497"/>
            <a:ext cx="864096" cy="360040"/>
            <a:chOff x="694606" y="2060848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694606" y="2060848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2152" y="2110775"/>
              <a:ext cx="56053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접수</a:t>
              </a:r>
              <a:endParaRPr lang="ko-KR" altLang="en-US" sz="12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896902" y="1905626"/>
            <a:ext cx="864096" cy="360040"/>
            <a:chOff x="2199010" y="2067863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2199010" y="2067863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8240" y="2107895"/>
              <a:ext cx="52563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진</a:t>
              </a:r>
              <a:r>
                <a:rPr lang="ko-KR" altLang="en-US" sz="1200" dirty="0"/>
                <a:t>행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195106" y="1907903"/>
            <a:ext cx="864096" cy="360040"/>
            <a:chOff x="3567162" y="205028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3567162" y="205028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47182" y="2100216"/>
              <a:ext cx="50405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정산</a:t>
              </a:r>
              <a:endParaRPr lang="ko-KR" altLang="en-US" sz="12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9055445" y="1907903"/>
            <a:ext cx="864096" cy="360040"/>
            <a:chOff x="4943078" y="205796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4943078" y="205796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64974" y="2099489"/>
              <a:ext cx="799142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상품검색</a:t>
              </a:r>
              <a:endParaRPr lang="ko-KR" altLang="en-US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221568" y="1907903"/>
            <a:ext cx="864096" cy="360040"/>
            <a:chOff x="6095206" y="205796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직사각형 13"/>
            <p:cNvSpPr/>
            <p:nvPr/>
          </p:nvSpPr>
          <p:spPr>
            <a:xfrm>
              <a:off x="6095206" y="205796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3632" y="2107896"/>
              <a:ext cx="807244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재고관리</a:t>
              </a:r>
              <a:endParaRPr lang="ko-KR" altLang="en-US" sz="12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727324" y="1916453"/>
            <a:ext cx="864096" cy="360040"/>
            <a:chOff x="7319342" y="2063463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" name="직사각형 15"/>
            <p:cNvSpPr/>
            <p:nvPr/>
          </p:nvSpPr>
          <p:spPr>
            <a:xfrm>
              <a:off x="7319342" y="2063463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36556" y="2105880"/>
              <a:ext cx="846882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장례식장</a:t>
              </a:r>
              <a:endParaRPr lang="ko-KR" altLang="en-US" sz="12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14753" y="5129122"/>
            <a:ext cx="960656" cy="360040"/>
            <a:chOff x="8975526" y="2096577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직사각형 17"/>
            <p:cNvSpPr/>
            <p:nvPr/>
          </p:nvSpPr>
          <p:spPr>
            <a:xfrm>
              <a:off x="8975526" y="2096577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37145" y="2138994"/>
              <a:ext cx="757731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승인현황</a:t>
              </a:r>
              <a:endParaRPr lang="ko-KR" altLang="en-US" sz="12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941342" y="5121022"/>
            <a:ext cx="864096" cy="360040"/>
            <a:chOff x="3286894" y="4149079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4" name="직사각형 23"/>
            <p:cNvSpPr/>
            <p:nvPr/>
          </p:nvSpPr>
          <p:spPr>
            <a:xfrm>
              <a:off x="3286894" y="4149079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1024" y="4191472"/>
              <a:ext cx="655836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근조기</a:t>
              </a:r>
              <a:endParaRPr lang="ko-KR" altLang="en-US" sz="12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270422" y="5122358"/>
            <a:ext cx="864096" cy="360040"/>
            <a:chOff x="4547034" y="4149079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4547034" y="4149079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27054" y="4191928"/>
              <a:ext cx="612068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통계</a:t>
              </a:r>
              <a:endParaRPr lang="ko-KR" altLang="en-US" sz="12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717354" y="5115686"/>
            <a:ext cx="1023640" cy="360040"/>
            <a:chOff x="6095206" y="2741995"/>
            <a:chExt cx="1023640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6095206" y="2741995"/>
              <a:ext cx="1023640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31210" y="2791922"/>
              <a:ext cx="987636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만족도평가</a:t>
              </a:r>
              <a:endParaRPr lang="ko-KR" altLang="en-US" sz="12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298870" y="5121894"/>
            <a:ext cx="915628" cy="360040"/>
            <a:chOff x="8975526" y="2706541"/>
            <a:chExt cx="936104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8975526" y="2706541"/>
              <a:ext cx="936104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09651" y="2740984"/>
              <a:ext cx="867853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공지사</a:t>
              </a:r>
              <a:r>
                <a:rPr lang="ko-KR" altLang="en-US" sz="1200" dirty="0"/>
                <a:t>항</a:t>
              </a:r>
            </a:p>
          </p:txBody>
        </p: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15317"/>
              </p:ext>
            </p:extLst>
          </p:nvPr>
        </p:nvGraphicFramePr>
        <p:xfrm>
          <a:off x="472669" y="2479472"/>
          <a:ext cx="175382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14"/>
                <a:gridCol w="876914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고인정보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기타정보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회사지원입력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27969"/>
              </p:ext>
            </p:extLst>
          </p:nvPr>
        </p:nvGraphicFramePr>
        <p:xfrm>
          <a:off x="2452036" y="2479472"/>
          <a:ext cx="175382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14"/>
                <a:gridCol w="876914"/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장례진행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고인정보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기타정보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84055"/>
              </p:ext>
            </p:extLst>
          </p:nvPr>
        </p:nvGraphicFramePr>
        <p:xfrm>
          <a:off x="4691050" y="2479472"/>
          <a:ext cx="184374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872"/>
                <a:gridCol w="921872"/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행사정보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기본제공비용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구입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추가및 공제내역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도우미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행사특이사항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용품명세서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정산내역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488112" y="260648"/>
            <a:ext cx="4071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A+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라이프 의전관리시스템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IA</a:t>
            </a:r>
          </a:p>
          <a:p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</a:rPr>
              <a:t>의전담당자 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</a:rPr>
              <a:t>계정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7" name="직선 연결선 56"/>
          <p:cNvCxnSpPr>
            <a:stCxn id="4" idx="2"/>
            <a:endCxn id="52" idx="0"/>
          </p:cNvCxnSpPr>
          <p:nvPr/>
        </p:nvCxnSpPr>
        <p:spPr>
          <a:xfrm>
            <a:off x="1349583" y="2259537"/>
            <a:ext cx="0" cy="21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8" idx="2"/>
            <a:endCxn id="53" idx="0"/>
          </p:cNvCxnSpPr>
          <p:nvPr/>
        </p:nvCxnSpPr>
        <p:spPr>
          <a:xfrm>
            <a:off x="3328950" y="2265666"/>
            <a:ext cx="0" cy="21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621592" y="2267943"/>
            <a:ext cx="0" cy="21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334566" y="1180994"/>
            <a:ext cx="48245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4566" y="1180994"/>
            <a:ext cx="0" cy="48402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4566" y="6021288"/>
            <a:ext cx="116652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72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6591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9176"/>
            <a:ext cx="4608512" cy="57095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19250" y="150911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50990" y="15022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2473586" y="44624"/>
            <a:ext cx="2715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기타정보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48010"/>
            <a:ext cx="4608512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3" y="548680"/>
            <a:ext cx="4581467" cy="5513953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13220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406574" y="2276872"/>
            <a:ext cx="576064" cy="295232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298562" y="243234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4222998" y="2301776"/>
            <a:ext cx="576064" cy="295232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114986" y="249992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7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5067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1" cy="54726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2002" y="1074985"/>
            <a:ext cx="4477060" cy="21737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54546" y="99891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" name="꺾인 연결선 9"/>
          <p:cNvCxnSpPr>
            <a:stCxn id="12" idx="3"/>
            <a:endCxn id="14" idx="1"/>
          </p:cNvCxnSpPr>
          <p:nvPr/>
        </p:nvCxnSpPr>
        <p:spPr>
          <a:xfrm>
            <a:off x="4871070" y="1088272"/>
            <a:ext cx="868733" cy="624966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75094" y="1111954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55046" y="101761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11" y="1104012"/>
            <a:ext cx="3669208" cy="116800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39803" y="1104012"/>
            <a:ext cx="3816423" cy="121845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22002" y="149433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106874" y="146928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42638" y="148507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472953"/>
              </p:ext>
            </p:extLst>
          </p:nvPr>
        </p:nvGraphicFramePr>
        <p:xfrm>
          <a:off x="10057687" y="666836"/>
          <a:ext cx="2015767" cy="18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완료승인확인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“1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일차 근무일지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근무일지 작성화면으로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16837" y="249424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16837" y="281656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장례진행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5001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73586" y="44624"/>
            <a:ext cx="3645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장례진행</a:t>
            </a:r>
            <a:r>
              <a:rPr lang="en-US" altLang="ko-KR" sz="800" dirty="0" smtClean="0"/>
              <a:t>)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근무일지 작성</a:t>
            </a:r>
            <a:endParaRPr lang="ko-KR" altLang="en-US" sz="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23961"/>
            <a:ext cx="4392488" cy="546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32435" y="620688"/>
            <a:ext cx="4394620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63158" y="301770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근무일지 </a:t>
            </a:r>
            <a:r>
              <a:rPr lang="ko-KR" altLang="en-US" sz="1600" dirty="0" smtClean="0">
                <a:solidFill>
                  <a:srgbClr val="FF0000"/>
                </a:solidFill>
              </a:rPr>
              <a:t>작성화면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309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23962"/>
            <a:ext cx="4392488" cy="561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73586" y="44624"/>
            <a:ext cx="3850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장례진행</a:t>
            </a:r>
            <a:r>
              <a:rPr lang="en-US" altLang="ko-KR" sz="800" dirty="0" smtClean="0"/>
              <a:t>)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근무일지 상세화면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3158" y="301770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근무일지 상세화면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958" y="620688"/>
            <a:ext cx="4464495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36084"/>
            <a:ext cx="4657894" cy="5701228"/>
          </a:xfrm>
          <a:prstGeom prst="rect">
            <a:avLst/>
          </a:prstGeom>
        </p:spPr>
      </p:pic>
      <p:graphicFrame>
        <p:nvGraphicFramePr>
          <p:cNvPr id="4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50759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73586" y="44624"/>
            <a:ext cx="2855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기본정보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8" name="직사각형 7"/>
          <p:cNvSpPr/>
          <p:nvPr/>
        </p:nvSpPr>
        <p:spPr>
          <a:xfrm>
            <a:off x="262558" y="536084"/>
            <a:ext cx="4657894" cy="5701228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79182" y="319490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기본정보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8" y="692695"/>
            <a:ext cx="5222304" cy="772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79182" y="319490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고인정보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02294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879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/>
              <a:t>(</a:t>
            </a:r>
            <a:r>
              <a:rPr lang="ko-KR" altLang="en-US" sz="800" dirty="0" smtClean="0"/>
              <a:t>고인정보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8" name="직사각형 7"/>
          <p:cNvSpPr/>
          <p:nvPr/>
        </p:nvSpPr>
        <p:spPr>
          <a:xfrm>
            <a:off x="262558" y="620688"/>
            <a:ext cx="5328592" cy="784887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2" cy="5478688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662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지행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접수취소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2986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기타정보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54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4" y="599935"/>
            <a:ext cx="4541192" cy="822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64" y="979200"/>
            <a:ext cx="3566283" cy="4365104"/>
          </a:xfrm>
          <a:prstGeom prst="rect">
            <a:avLst/>
          </a:prstGeom>
        </p:spPr>
      </p:pic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8611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인력지원 수정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인력지원 수정 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54646" y="55172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974763" y="940923"/>
            <a:ext cx="3648835" cy="45043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66751" y="9085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0524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회사지원서명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406574" y="567193"/>
            <a:ext cx="4680520" cy="825747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1" y="548680"/>
            <a:ext cx="4606219" cy="5513953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1322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카드결제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2884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접수취소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37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4464"/>
            <a:ext cx="5376159" cy="5589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3587" y="4462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메인화면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82750"/>
              </p:ext>
            </p:extLst>
          </p:nvPr>
        </p:nvGraphicFramePr>
        <p:xfrm>
          <a:off x="10057687" y="666836"/>
          <a:ext cx="2015767" cy="191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에어플러스 홈페이지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http://www.apluslife.co.kr/newPage2/main/main.jsp?null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효담라이프케어 홈페이지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http://www.hyodamlifecare.co.kr/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기능없음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기능없음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상담 화면으로 이동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18942" y="62339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23196" y="91710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394261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44371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494116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17960" y="544522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622598" y="604464"/>
            <a:ext cx="5376159" cy="5589240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2" cy="5513954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1322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</a:t>
            </a:r>
            <a:r>
              <a:rPr lang="ko-KR" altLang="en-US" sz="1600" dirty="0">
                <a:solidFill>
                  <a:srgbClr val="FF0000"/>
                </a:solidFill>
              </a:rPr>
              <a:t>행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카드이력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2986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카드이력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37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2" cy="5516652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662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</a:t>
            </a:r>
            <a:r>
              <a:rPr lang="ko-KR" altLang="en-US" sz="1600" dirty="0">
                <a:solidFill>
                  <a:srgbClr val="FF0000"/>
                </a:solidFill>
              </a:rPr>
              <a:t>증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2884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접수취소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54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80"/>
            <a:ext cx="4608512" cy="5516652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7203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</a:t>
            </a:r>
            <a:r>
              <a:rPr lang="ko-KR" altLang="en-US" sz="1600" dirty="0">
                <a:solidFill>
                  <a:srgbClr val="FF0000"/>
                </a:solidFill>
              </a:rPr>
              <a:t>증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0267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현금영수증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384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0" y="548680"/>
            <a:ext cx="4588030" cy="5472608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1322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현금영수증이력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191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현금영수증이력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37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0" y="551629"/>
            <a:ext cx="4610050" cy="5511004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8592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근무일지로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진행 화면에서 </a:t>
            </a:r>
            <a:r>
              <a:rPr lang="en-US" altLang="ko-KR" sz="1600" dirty="0" smtClean="0">
                <a:solidFill>
                  <a:srgbClr val="FF0000"/>
                </a:solidFill>
              </a:rPr>
              <a:t>“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” </a:t>
            </a:r>
            <a:r>
              <a:rPr lang="ko-KR" altLang="en-US" sz="1600" dirty="0" smtClean="0">
                <a:solidFill>
                  <a:srgbClr val="FF0000"/>
                </a:solidFill>
              </a:rPr>
              <a:t>상태의 상세화면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근무일지 화면 노출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장례진행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</a:t>
            </a:r>
            <a:r>
              <a:rPr lang="ko-KR" altLang="en-US" sz="800" dirty="0"/>
              <a:t>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222998" y="206084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2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3201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en-US" altLang="ko-KR" sz="1600" dirty="0" smtClean="0">
                <a:solidFill>
                  <a:srgbClr val="FF0000"/>
                </a:solidFill>
              </a:rPr>
              <a:t> 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근무일지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36856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장례진행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 &gt; </a:t>
            </a:r>
            <a:r>
              <a:rPr lang="ko-KR" altLang="en-US" sz="800" dirty="0" smtClean="0"/>
              <a:t>근무일지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7" y="566067"/>
            <a:ext cx="4582993" cy="54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7678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프린트 출력창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2" y="620688"/>
            <a:ext cx="4176464" cy="56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54846" y="5805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2961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75126" y="2981347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2435" y="548680"/>
            <a:ext cx="4322611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3201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29241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</a:t>
            </a:r>
            <a:r>
              <a:rPr lang="ko-KR" altLang="en-US" sz="800" dirty="0"/>
              <a:t>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0" y="6858000"/>
            <a:ext cx="12190413" cy="3123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9" y="548680"/>
            <a:ext cx="4281491" cy="875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06574" y="476671"/>
            <a:ext cx="4392488" cy="882827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4" y="568474"/>
            <a:ext cx="4592166" cy="5495776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32018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정산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버튼없음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18533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</a:t>
            </a:r>
            <a:r>
              <a:rPr lang="ko-KR" altLang="en-US" sz="800" dirty="0"/>
              <a:t>산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406574" y="2276872"/>
            <a:ext cx="535520" cy="302433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22398" y="25135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4222998" y="2276873"/>
            <a:ext cx="576064" cy="302433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10954" y="252465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2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8507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행사정보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0" y="624138"/>
            <a:ext cx="4969078" cy="55315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7315" y="1128331"/>
            <a:ext cx="4913795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5569" y="10525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4873860" y="1186303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53744" y="11216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cxnSp>
        <p:nvCxnSpPr>
          <p:cNvPr id="12" name="꺾인 연결선 11"/>
          <p:cNvCxnSpPr/>
          <p:nvPr/>
        </p:nvCxnSpPr>
        <p:spPr>
          <a:xfrm>
            <a:off x="5249552" y="1300070"/>
            <a:ext cx="929851" cy="566970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1" y="1334744"/>
            <a:ext cx="3404767" cy="13593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76947" y="1333108"/>
            <a:ext cx="3446651" cy="136096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3581" y="1583554"/>
            <a:ext cx="5091545" cy="364564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5569" y="151289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행사정보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10164463" y="2984428"/>
            <a:ext cx="1827858" cy="122413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6200" y="3181402"/>
            <a:ext cx="175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정산 화면에서   </a:t>
            </a:r>
            <a:endParaRPr lang="en-US" altLang="ko-KR" sz="1100" dirty="0" smtClean="0"/>
          </a:p>
          <a:p>
            <a:r>
              <a:rPr lang="ko-KR" altLang="en-US" sz="1100" dirty="0" smtClean="0"/>
              <a:t>의전팀장 이름 클릭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ko-KR" altLang="en-US" sz="1100" dirty="0" smtClean="0"/>
              <a:t>정산 상세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행사정보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으로 이동 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311230" y="335699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3588" y="44624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온라인 장례접수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상담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56566"/>
              </p:ext>
            </p:extLst>
          </p:nvPr>
        </p:nvGraphicFramePr>
        <p:xfrm>
          <a:off x="10057687" y="666836"/>
          <a:ext cx="2015767" cy="155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뒤로가기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메인으로 이동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장례접수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사전 장례 상담 화면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양식 동일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연락처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신청하기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548680"/>
            <a:ext cx="5436604" cy="5589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365738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54364" y="6025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5719390" y="707841"/>
            <a:ext cx="144017" cy="720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9194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23488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pic>
        <p:nvPicPr>
          <p:cNvPr id="2050" name="Picture 2" descr="C:\Users\glen\Documents\oCam\캡처_2022_09_01_12_21_06_8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72" y="2490194"/>
            <a:ext cx="3418316" cy="348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꺾인 연결선 18"/>
          <p:cNvCxnSpPr>
            <a:endCxn id="2050" idx="0"/>
          </p:cNvCxnSpPr>
          <p:nvPr/>
        </p:nvCxnSpPr>
        <p:spPr>
          <a:xfrm>
            <a:off x="5951190" y="1700804"/>
            <a:ext cx="2156840" cy="78939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2" y="4797152"/>
            <a:ext cx="5400600" cy="3363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72" y="5373216"/>
            <a:ext cx="3418316" cy="21602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98872" y="2490194"/>
            <a:ext cx="3418316" cy="3482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0604" y="47971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406574" y="548680"/>
            <a:ext cx="5652628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620688"/>
            <a:ext cx="5040560" cy="5517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1230" y="335699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43078" y="1159641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5" idx="3"/>
            <a:endCxn id="18" idx="1"/>
          </p:cNvCxnSpPr>
          <p:nvPr/>
        </p:nvCxnSpPr>
        <p:spPr>
          <a:xfrm>
            <a:off x="5158966" y="1229856"/>
            <a:ext cx="1017981" cy="783735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행사정보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10164463" y="2984428"/>
            <a:ext cx="1827858" cy="122413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236200" y="3181402"/>
            <a:ext cx="175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정산 화면에서   </a:t>
            </a:r>
            <a:endParaRPr lang="en-US" altLang="ko-KR" sz="1100" dirty="0" smtClean="0"/>
          </a:p>
          <a:p>
            <a:r>
              <a:rPr lang="ko-KR" altLang="en-US" sz="1100" dirty="0" smtClean="0"/>
              <a:t>의전팀장 이름 클릭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ko-KR" altLang="en-US" sz="1100" dirty="0" smtClean="0"/>
              <a:t>정산 상세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행사정보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으로 이동 </a:t>
            </a:r>
            <a:endParaRPr lang="ko-KR" altLang="en-US" sz="1100" dirty="0"/>
          </a:p>
        </p:txBody>
      </p:sp>
      <p:graphicFrame>
        <p:nvGraphicFramePr>
          <p:cNvPr id="16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6047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1" y="1334744"/>
            <a:ext cx="3404767" cy="135933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76947" y="1333108"/>
            <a:ext cx="3446651" cy="136096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2434" y="620688"/>
            <a:ext cx="5042692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2253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기본제공비용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기본제공비용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50364"/>
            <a:ext cx="4544482" cy="5589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16" y="1186830"/>
            <a:ext cx="3987001" cy="37444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371588" y="1098020"/>
            <a:ext cx="4104456" cy="392203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267114" y="102736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34966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28472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기본제공비용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구입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543" y="620688"/>
            <a:ext cx="4608511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49845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추가및공제내역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추가및공제내역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93788" y="15376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50364"/>
            <a:ext cx="4544482" cy="55892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63909"/>
            <a:ext cx="4544482" cy="56427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10" y="1196752"/>
            <a:ext cx="3995664" cy="3752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5272337" y="1084870"/>
            <a:ext cx="4252010" cy="393339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84486" y="101421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473586" y="44624"/>
            <a:ext cx="27542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추가 및 공제내역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950" y="620688"/>
            <a:ext cx="4608511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1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5091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도우미 추가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도우미 추가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620688"/>
            <a:ext cx="4385387" cy="5445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26" y="980728"/>
            <a:ext cx="4391080" cy="38610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71588" y="1016000"/>
            <a:ext cx="4394618" cy="40040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46746" y="15376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306696" y="9114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22701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도우미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680" y="592162"/>
            <a:ext cx="4466627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5689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9" y="548680"/>
            <a:ext cx="4012551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73586" y="44624"/>
            <a:ext cx="2577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행사특이사항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663158" y="2848432"/>
            <a:ext cx="363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행사특이사</a:t>
            </a:r>
            <a:r>
              <a:rPr lang="ko-KR" altLang="en-US" sz="1600" dirty="0">
                <a:solidFill>
                  <a:srgbClr val="FF0000"/>
                </a:solidFill>
              </a:rPr>
              <a:t>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8581" y="476672"/>
            <a:ext cx="4176465" cy="576064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0230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0" y="692696"/>
            <a:ext cx="4312093" cy="5354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4" y="3140968"/>
            <a:ext cx="2893216" cy="123253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2434" y="620688"/>
            <a:ext cx="4466627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26654" y="3011810"/>
            <a:ext cx="3024336" cy="151216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11" idx="0"/>
          </p:cNvCxnSpPr>
          <p:nvPr/>
        </p:nvCxnSpPr>
        <p:spPr>
          <a:xfrm rot="16200000" flipH="1">
            <a:off x="1659287" y="2032275"/>
            <a:ext cx="1166984" cy="79208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73586" y="44624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용품명세서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자체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663158" y="2848432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용품명세서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자체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6131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79"/>
            <a:ext cx="4536504" cy="5638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첨부파일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첨부파일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4131" y="476672"/>
            <a:ext cx="4617373" cy="58326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07721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80"/>
            <a:ext cx="4752528" cy="5615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정산내역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정산내역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558" y="525438"/>
            <a:ext cx="4840138" cy="562414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4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9330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20688"/>
            <a:ext cx="4412952" cy="5484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카드결제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카드결제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822" y="540094"/>
            <a:ext cx="4536504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3037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692695"/>
            <a:ext cx="4392488" cy="5459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카드이력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582" y="620688"/>
            <a:ext cx="4496420" cy="553136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1" y="732597"/>
            <a:ext cx="4394276" cy="5358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3586" y="44624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3688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41144" y="3310384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계정 선택 후 로그인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8213" y="732597"/>
            <a:ext cx="4405314" cy="536011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7735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" y="620688"/>
            <a:ext cx="4464497" cy="5548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475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574" y="539922"/>
            <a:ext cx="4536504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8604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80"/>
            <a:ext cx="4496992" cy="5589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158" y="2848432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717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 이력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6574" y="539922"/>
            <a:ext cx="4536504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3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667878"/>
              </p:ext>
            </p:extLst>
          </p:nvPr>
        </p:nvGraphicFramePr>
        <p:xfrm>
          <a:off x="10057687" y="666836"/>
          <a:ext cx="2015767" cy="11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상품명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상품명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6" y="566985"/>
            <a:ext cx="4719736" cy="56870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6992" y="2067137"/>
            <a:ext cx="1296145" cy="20882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78980" y="198884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1746156"/>
            <a:ext cx="2838874" cy="3528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76814" y="1635442"/>
            <a:ext cx="3024336" cy="378312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26876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 </a:t>
            </a:r>
            <a:r>
              <a:rPr lang="ko-KR" altLang="en-US" sz="800" dirty="0" smtClean="0"/>
              <a:t>상품검색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50" y="674737"/>
            <a:ext cx="2310680" cy="7075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55246" y="590981"/>
            <a:ext cx="2382688" cy="81909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6268802" y="5164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6268802" y="156478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2-2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208910" y="566124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상품검색 구분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단체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일반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고객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6574" y="539922"/>
            <a:ext cx="4680520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548679"/>
            <a:ext cx="4608512" cy="56706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6992" y="2636911"/>
            <a:ext cx="1296145" cy="151845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78980" y="25662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8699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4" y="1447428"/>
            <a:ext cx="3470282" cy="2520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206" y="1340768"/>
            <a:ext cx="3600400" cy="266429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87194" y="127011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 </a:t>
            </a:r>
            <a:r>
              <a:rPr lang="ko-KR" altLang="en-US" sz="800" dirty="0" smtClean="0"/>
              <a:t>상품검색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406574" y="539922"/>
            <a:ext cx="4680520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910" y="566124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상품검색 구분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단체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일반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고객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0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0393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재고관리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6" y="556022"/>
            <a:ext cx="4801679" cy="55372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980729"/>
            <a:ext cx="1872208" cy="17592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56" y="1019045"/>
            <a:ext cx="1881809" cy="10081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1" y="2780928"/>
            <a:ext cx="1905805" cy="28083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35166" y="836712"/>
            <a:ext cx="4104456" cy="4824536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5258" y="548680"/>
            <a:ext cx="4927859" cy="5616624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20566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구군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장례식장명 클릭 시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6" y="562496"/>
            <a:ext cx="4536504" cy="56383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93" y="1293439"/>
            <a:ext cx="1776797" cy="33536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22798" y="1293439"/>
            <a:ext cx="1800200" cy="33536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27040" y="2636912"/>
            <a:ext cx="1403870" cy="273630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836712"/>
            <a:ext cx="1512168" cy="2193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836712"/>
            <a:ext cx="1656184" cy="25095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2120" y="548506"/>
            <a:ext cx="4788532" cy="554479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39222" y="764704"/>
            <a:ext cx="3600400" cy="2616967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5981" y="1222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14986" y="1222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919028" y="256625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732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940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지도창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목록으로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79"/>
            <a:ext cx="4536504" cy="56383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558702" y="17728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8624" y="494116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692696"/>
            <a:ext cx="2510166" cy="30963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4228" y="662122"/>
            <a:ext cx="2707281" cy="319892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96682" y="5914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3025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 상세화면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331788" y="476672"/>
            <a:ext cx="4683298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253649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473586" y="44624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의전관리 시스템 승인현황 프로세스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199432" y="1742223"/>
            <a:ext cx="7333779" cy="2997511"/>
            <a:chOff x="1199432" y="1742223"/>
            <a:chExt cx="7333779" cy="2997511"/>
          </a:xfrm>
        </p:grpSpPr>
        <p:grpSp>
          <p:nvGrpSpPr>
            <p:cNvPr id="6" name="그룹 5"/>
            <p:cNvGrpSpPr/>
            <p:nvPr/>
          </p:nvGrpSpPr>
          <p:grpSpPr>
            <a:xfrm>
              <a:off x="1199432" y="1742223"/>
              <a:ext cx="7189759" cy="2992798"/>
              <a:chOff x="988158" y="1475203"/>
              <a:chExt cx="7189759" cy="2992798"/>
            </a:xfrm>
          </p:grpSpPr>
          <p:sp>
            <p:nvSpPr>
              <p:cNvPr id="7" name="자유형 6"/>
              <p:cNvSpPr/>
              <p:nvPr/>
            </p:nvSpPr>
            <p:spPr>
              <a:xfrm>
                <a:off x="3064323" y="2052873"/>
                <a:ext cx="447332" cy="91440"/>
              </a:xfrm>
              <a:custGeom>
                <a:avLst/>
                <a:gdLst>
                  <a:gd name="connsiteX0" fmla="*/ 0 w 447332"/>
                  <a:gd name="connsiteY0" fmla="*/ 45720 h 91440"/>
                  <a:gd name="connsiteX1" fmla="*/ 447332 w 447332"/>
                  <a:gd name="connsiteY1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7332" h="91440">
                    <a:moveTo>
                      <a:pt x="0" y="45720"/>
                    </a:moveTo>
                    <a:lnTo>
                      <a:pt x="447332" y="45720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4418" tIns="43330" rIns="224418" bIns="43331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988158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접수</a:t>
                </a:r>
                <a:endParaRPr lang="ko-KR" altLang="en-US" sz="2200" kern="1200" dirty="0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5620220" y="2052873"/>
                <a:ext cx="447332" cy="91440"/>
              </a:xfrm>
              <a:custGeom>
                <a:avLst/>
                <a:gdLst>
                  <a:gd name="connsiteX0" fmla="*/ 0 w 447332"/>
                  <a:gd name="connsiteY0" fmla="*/ 45720 h 91440"/>
                  <a:gd name="connsiteX1" fmla="*/ 447332 w 447332"/>
                  <a:gd name="connsiteY1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7332" h="91440">
                    <a:moveTo>
                      <a:pt x="0" y="45720"/>
                    </a:moveTo>
                    <a:lnTo>
                      <a:pt x="447332" y="45720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4418" tIns="43330" rIns="224418" bIns="43331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544055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진행승인요청</a:t>
                </a:r>
                <a:endParaRPr lang="ko-KR" altLang="en-US" sz="2200" kern="1200" dirty="0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2027140" y="2720182"/>
                <a:ext cx="5111794" cy="447332"/>
              </a:xfrm>
              <a:custGeom>
                <a:avLst/>
                <a:gdLst>
                  <a:gd name="connsiteX0" fmla="*/ 5111794 w 5111794"/>
                  <a:gd name="connsiteY0" fmla="*/ 0 h 447332"/>
                  <a:gd name="connsiteX1" fmla="*/ 5111794 w 5111794"/>
                  <a:gd name="connsiteY1" fmla="*/ 240766 h 447332"/>
                  <a:gd name="connsiteX2" fmla="*/ 0 w 5111794"/>
                  <a:gd name="connsiteY2" fmla="*/ 240766 h 447332"/>
                  <a:gd name="connsiteX3" fmla="*/ 0 w 5111794"/>
                  <a:gd name="connsiteY3" fmla="*/ 447332 h 44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1794" h="447332">
                    <a:moveTo>
                      <a:pt x="5111794" y="0"/>
                    </a:moveTo>
                    <a:lnTo>
                      <a:pt x="5111794" y="240766"/>
                    </a:lnTo>
                    <a:lnTo>
                      <a:pt x="0" y="240766"/>
                    </a:lnTo>
                    <a:lnTo>
                      <a:pt x="0" y="447332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40245" tIns="221277" rIns="2440245" bIns="221276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6099952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진행승인확인</a:t>
                </a:r>
                <a:endParaRPr lang="ko-KR" altLang="en-US" sz="2200" kern="1200" dirty="0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988158" y="3199915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완료승인요청</a:t>
                </a:r>
                <a:endParaRPr lang="ko-KR" altLang="en-US" sz="2200" kern="1200" dirty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3591973" y="3221222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완료승인확인</a:t>
                </a:r>
                <a:endParaRPr lang="ko-KR" altLang="en-US" sz="2200" kern="1200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455246" y="3492955"/>
              <a:ext cx="2077965" cy="12467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56464" tIns="156464" rIns="156464" bIns="156464" numCol="1" spcCol="1270" anchor="ctr" anchorCtr="0">
              <a:noAutofit/>
            </a:bodyPr>
            <a:lstStyle/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완료</a:t>
              </a:r>
              <a:endParaRPr lang="ko-KR" altLang="en-US" sz="2200" kern="12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256074" y="4065911"/>
              <a:ext cx="520666" cy="91440"/>
              <a:chOff x="3786037" y="673905"/>
              <a:chExt cx="520666" cy="9144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35" name="직선 연결선 3"/>
              <p:cNvSpPr/>
              <p:nvPr/>
            </p:nvSpPr>
            <p:spPr>
              <a:xfrm>
                <a:off x="3786037" y="673905"/>
                <a:ext cx="520666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520666" y="45720"/>
                    </a:lnTo>
                  </a:path>
                </a:pathLst>
              </a:custGeom>
              <a:noFill/>
              <a:ln>
                <a:tailEnd type="arrow"/>
              </a:ln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직선 연결선 4"/>
              <p:cNvSpPr/>
              <p:nvPr/>
            </p:nvSpPr>
            <p:spPr>
              <a:xfrm>
                <a:off x="4032589" y="716869"/>
                <a:ext cx="27563" cy="5512"/>
              </a:xfrm>
              <a:prstGeom prst="rect">
                <a:avLst/>
              </a:prstGeom>
              <a:sp3d z="-4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910544" y="4052561"/>
              <a:ext cx="520666" cy="91440"/>
              <a:chOff x="3786037" y="673905"/>
              <a:chExt cx="520666" cy="9144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21" name="직선 연결선 3"/>
              <p:cNvSpPr/>
              <p:nvPr/>
            </p:nvSpPr>
            <p:spPr>
              <a:xfrm>
                <a:off x="3786037" y="673905"/>
                <a:ext cx="520666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520666" y="45720"/>
                    </a:lnTo>
                  </a:path>
                </a:pathLst>
              </a:custGeom>
              <a:noFill/>
              <a:ln>
                <a:tailEnd type="arrow"/>
              </a:ln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직선 연결선 4"/>
              <p:cNvSpPr/>
              <p:nvPr/>
            </p:nvSpPr>
            <p:spPr>
              <a:xfrm>
                <a:off x="4032589" y="716869"/>
                <a:ext cx="27563" cy="5512"/>
              </a:xfrm>
              <a:prstGeom prst="rect">
                <a:avLst/>
              </a:prstGeom>
              <a:sp3d z="-4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38622" y="5445224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*  </a:t>
            </a:r>
            <a:r>
              <a:rPr lang="ko-KR" altLang="en-US" sz="2000" dirty="0" smtClean="0"/>
              <a:t>승인현황 프로세스</a:t>
            </a:r>
            <a:endParaRPr lang="en-US" altLang="ko-KR" sz="2000" dirty="0"/>
          </a:p>
          <a:p>
            <a:r>
              <a:rPr lang="ko-KR" altLang="en-US" sz="2000" dirty="0" smtClean="0"/>
              <a:t>  </a:t>
            </a:r>
            <a:r>
              <a:rPr lang="en-US" altLang="ko-KR" sz="2000" dirty="0" smtClean="0"/>
              <a:t>“</a:t>
            </a:r>
            <a:r>
              <a:rPr lang="ko-KR" altLang="en-US" sz="2000" dirty="0" smtClean="0"/>
              <a:t>승인완료</a:t>
            </a:r>
            <a:r>
              <a:rPr lang="en-US" altLang="ko-KR" sz="2000" dirty="0" smtClean="0"/>
              <a:t>” </a:t>
            </a:r>
            <a:r>
              <a:rPr lang="ko-KR" altLang="en-US" sz="2000" dirty="0" smtClean="0"/>
              <a:t>뿐 아니라 </a:t>
            </a:r>
            <a:r>
              <a:rPr lang="en-US" altLang="ko-KR" sz="2000" dirty="0" smtClean="0"/>
              <a:t>“</a:t>
            </a:r>
            <a:r>
              <a:rPr lang="ko-KR" altLang="en-US" sz="2000" dirty="0" smtClean="0"/>
              <a:t>진행승인완료</a:t>
            </a:r>
            <a:r>
              <a:rPr lang="en-US" altLang="ko-KR" sz="2000" dirty="0" smtClean="0"/>
              <a:t>”</a:t>
            </a:r>
            <a:r>
              <a:rPr lang="ko-KR" altLang="en-US" sz="2000" dirty="0" smtClean="0"/>
              <a:t> 상태에서도 완료 처리하고 있음 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-1" y="6351304"/>
            <a:ext cx="12190413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ㅋ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63" y="6495474"/>
            <a:ext cx="5832648" cy="159258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440942" y="6357402"/>
            <a:ext cx="6246552" cy="173065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25" idx="3"/>
          </p:cNvCxnSpPr>
          <p:nvPr/>
        </p:nvCxnSpPr>
        <p:spPr>
          <a:xfrm rot="5400000">
            <a:off x="7744266" y="3145272"/>
            <a:ext cx="1760019" cy="1821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444881" y="2356324"/>
            <a:ext cx="270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9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5653"/>
              </p:ext>
            </p:extLst>
          </p:nvPr>
        </p:nvGraphicFramePr>
        <p:xfrm>
          <a:off x="10057687" y="666836"/>
          <a:ext cx="2015767" cy="14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상태에 따라 상세화면으로 이동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진행승인완료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승인완료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620688"/>
            <a:ext cx="4608512" cy="55892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2406" y="2204865"/>
            <a:ext cx="654248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1804" y="16288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384193" y="2204865"/>
            <a:ext cx="546236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43575" y="21348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1426762"/>
            <a:ext cx="3168352" cy="1622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79182" y="1303414"/>
            <a:ext cx="3384376" cy="183755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07174" y="123275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64394" y="213420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346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8696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5" y="692696"/>
            <a:ext cx="416993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331788" y="620688"/>
            <a:ext cx="4467274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3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8" y="732597"/>
            <a:ext cx="4402949" cy="5360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3586" y="44624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68594"/>
              </p:ext>
            </p:extLst>
          </p:nvPr>
        </p:nvGraphicFramePr>
        <p:xfrm>
          <a:off x="10057687" y="666836"/>
          <a:ext cx="2015767" cy="18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슬라이드 메뉴 열기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슬라이드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전체메뉴와 동일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웹에서는 클릭불가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태블릿에서는 통화창 팝업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통화창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공지사항 메뉴로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68213" y="732597"/>
            <a:ext cx="4405314" cy="536011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40346" y="197472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40346" y="47971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43078" y="47971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1048358" y="2058146"/>
            <a:ext cx="4110744" cy="266699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51" y="722176"/>
            <a:ext cx="2935735" cy="35380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907074" y="792573"/>
            <a:ext cx="288032" cy="2880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763058" y="70176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71740" y="62789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54" y="2638866"/>
            <a:ext cx="1872208" cy="38980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227554" y="2640217"/>
            <a:ext cx="1872208" cy="3896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9119542" y="256956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039422" y="94015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26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0226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548680"/>
            <a:ext cx="3816424" cy="562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337146" y="536401"/>
            <a:ext cx="4035226" cy="563639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503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620688"/>
            <a:ext cx="4342069" cy="535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78582" y="593564"/>
            <a:ext cx="4464496" cy="56437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8654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614957"/>
            <a:ext cx="4329856" cy="534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70818" y="548680"/>
            <a:ext cx="4472260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37566"/>
              </p:ext>
            </p:extLst>
          </p:nvPr>
        </p:nvGraphicFramePr>
        <p:xfrm>
          <a:off x="10057687" y="666836"/>
          <a:ext cx="2015767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 상태 클릭 시 회수 현황창 팝업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회수일시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 입력후 회수처리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 완료 후 회수취소 및 수정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620688"/>
            <a:ext cx="3816424" cy="563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298" y="2134208"/>
            <a:ext cx="493340" cy="35990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99313" y="2134208"/>
            <a:ext cx="451678" cy="36710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591301" y="20911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81286" y="206355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5674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66" y="1036673"/>
            <a:ext cx="2808312" cy="11246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22366" y="949569"/>
            <a:ext cx="2808312" cy="121174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89535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042979" y="226706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91" y="2721408"/>
            <a:ext cx="3619788" cy="1438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1" y="4548316"/>
            <a:ext cx="3619788" cy="14909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22366" y="2564904"/>
            <a:ext cx="3925168" cy="165618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2366" y="4293096"/>
            <a:ext cx="3925168" cy="180020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249424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42727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4-2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473586" y="44624"/>
            <a:ext cx="1882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9226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085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" y="628278"/>
            <a:ext cx="4379848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9142" y="30223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근조기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미회수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 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300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미회수</a:t>
            </a:r>
            <a:r>
              <a:rPr lang="en-US" altLang="ko-KR" sz="800" dirty="0"/>
              <a:t>_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675103" y="428039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메뉴와 동일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549" y="548680"/>
            <a:ext cx="4472961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7376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3" y="681490"/>
            <a:ext cx="4380693" cy="555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9142" y="30223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근조기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회수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</a:t>
            </a:r>
            <a:r>
              <a:rPr lang="ko-KR" altLang="en-US" sz="1600" dirty="0">
                <a:solidFill>
                  <a:srgbClr val="FF0000"/>
                </a:solidFill>
              </a:rPr>
              <a:t>료</a:t>
            </a:r>
            <a:r>
              <a:rPr lang="en-US" altLang="ko-KR" sz="1600" dirty="0" smtClean="0">
                <a:solidFill>
                  <a:srgbClr val="FF0000"/>
                </a:solidFill>
              </a:rPr>
              <a:t>) 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5103" y="428039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메뉴와 동일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3201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회수</a:t>
            </a:r>
            <a:r>
              <a:rPr lang="en-US" altLang="ko-KR" sz="800" dirty="0" smtClean="0"/>
              <a:t>_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207763" y="612640"/>
            <a:ext cx="4531645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372680"/>
              </p:ext>
            </p:extLst>
          </p:nvPr>
        </p:nvGraphicFramePr>
        <p:xfrm>
          <a:off x="10057687" y="666836"/>
          <a:ext cx="2015767" cy="11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본부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본부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620688"/>
            <a:ext cx="3960440" cy="544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5244" y="152992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48658" y="1548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26" y="764704"/>
            <a:ext cx="2326325" cy="2054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33" y="3106359"/>
            <a:ext cx="1985963" cy="2962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07174" y="684766"/>
            <a:ext cx="2520280" cy="224017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79182" y="3068588"/>
            <a:ext cx="2160240" cy="300004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699162" y="61410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43550" y="303570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2-1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통계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06575" y="539922"/>
            <a:ext cx="4104456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2891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620689"/>
            <a:ext cx="396044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59102" y="285293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통계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조회화면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통계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06575" y="539922"/>
            <a:ext cx="4104456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5626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만족도 평가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클릭시 문자전송 알림창 팝업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 완료 시 알림창 팝업하지 않음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문자전송 알림창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8" y="548679"/>
            <a:ext cx="4734012" cy="5616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2064" y="161943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2540" y="256490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95006" y="26225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907059"/>
            <a:ext cx="2664296" cy="14286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3438748"/>
            <a:ext cx="3279134" cy="8640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51190" y="836712"/>
            <a:ext cx="2808312" cy="158417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47878" y="3325862"/>
            <a:ext cx="3328818" cy="108986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43178" y="74769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39866" y="32293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2124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만족도평가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209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563151"/>
            <a:ext cx="4608512" cy="782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5166" y="3453159"/>
            <a:ext cx="351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만족도평가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만족도 평가 화면으로 이동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49519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73586" y="44624"/>
            <a:ext cx="26805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만족도평가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48679"/>
            <a:ext cx="4824536" cy="783851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66433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1950"/>
              </p:ext>
            </p:extLst>
          </p:nvPr>
        </p:nvGraphicFramePr>
        <p:xfrm>
          <a:off x="10057687" y="666836"/>
          <a:ext cx="2015767" cy="17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 공지사항 리스트로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리스트 클릭 시 상세화면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첨부파일 다운로드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등록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3" y="5535613"/>
            <a:ext cx="3871028" cy="5286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46" y="1700241"/>
            <a:ext cx="4014478" cy="2376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꺾인 연결선 22"/>
          <p:cNvCxnSpPr/>
          <p:nvPr/>
        </p:nvCxnSpPr>
        <p:spPr>
          <a:xfrm>
            <a:off x="4078982" y="1356103"/>
            <a:ext cx="2583303" cy="34413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655046" y="37749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7103318" y="37816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8453500" y="37816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400398" y="543817"/>
            <a:ext cx="3838143" cy="54726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81"/>
            <a:ext cx="3792906" cy="49685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298562" y="47802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078982" y="54868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 smtClean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292386" y="105273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42578" y="56474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442578" y="1123393"/>
            <a:ext cx="3756902" cy="443261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01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96445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상단고정 여부 선택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게시분류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협력업체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기업담당자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리스트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548680"/>
            <a:ext cx="4968552" cy="57383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595462" y="118984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550590" y="154519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730610" y="1256559"/>
            <a:ext cx="4788532" cy="21872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0610" y="1525042"/>
            <a:ext cx="4788532" cy="21602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593304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5375126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7" y="1020986"/>
            <a:ext cx="3791743" cy="1008112"/>
          </a:xfrm>
          <a:prstGeom prst="rect">
            <a:avLst/>
          </a:prstGeom>
        </p:spPr>
      </p:pic>
      <p:pic>
        <p:nvPicPr>
          <p:cNvPr id="3074" name="Picture 2" descr="C:\Users\glen\Documents\oCam\캡처_2022_09_01_12_55_06_76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99" y="2204864"/>
            <a:ext cx="3814540" cy="9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71387" y="971230"/>
            <a:ext cx="3900830" cy="23042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73586" y="44624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 등록</a:t>
            </a:r>
            <a:endParaRPr lang="ko-KR" altLang="en-US" sz="8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3651881"/>
            <a:ext cx="3697257" cy="9943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76" y="5013176"/>
            <a:ext cx="3662779" cy="95345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971387" y="3573016"/>
            <a:ext cx="3925624" cy="252028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11799" y="1020986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91593" y="2167644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002898" y="3638167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013677" y="5013176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="" xmlns:a16="http://schemas.microsoft.com/office/drawing/2014/main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1603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메인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관리자 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08512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</a:t>
            </a:r>
            <a:endParaRPr lang="ko-KR" altLang="en-US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4" y="562744"/>
            <a:ext cx="4580706" cy="53996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06574" y="2276872"/>
            <a:ext cx="576064" cy="98568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63367" y="2276872"/>
            <a:ext cx="635695" cy="98568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324446" y="220621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4084153" y="227687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86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2539</Words>
  <Application>Microsoft Office PowerPoint</Application>
  <PresentationFormat>사용자 지정</PresentationFormat>
  <Paragraphs>988</Paragraphs>
  <Slides>69</Slides>
  <Notes>60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1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glen</dc:creator>
  <cp:lastModifiedBy>glen</cp:lastModifiedBy>
  <cp:revision>84</cp:revision>
  <dcterms:created xsi:type="dcterms:W3CDTF">2022-09-01T02:03:48Z</dcterms:created>
  <dcterms:modified xsi:type="dcterms:W3CDTF">2022-09-02T07:58:35Z</dcterms:modified>
</cp:coreProperties>
</file>